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0" r:id="rId3"/>
    <p:sldId id="261" r:id="rId4"/>
    <p:sldId id="283" r:id="rId5"/>
    <p:sldId id="284" r:id="rId6"/>
    <p:sldId id="264" r:id="rId7"/>
    <p:sldId id="257" r:id="rId8"/>
    <p:sldId id="265" r:id="rId9"/>
    <p:sldId id="267" r:id="rId10"/>
    <p:sldId id="268" r:id="rId11"/>
    <p:sldId id="259" r:id="rId12"/>
    <p:sldId id="266" r:id="rId13"/>
    <p:sldId id="269" r:id="rId14"/>
    <p:sldId id="282" r:id="rId15"/>
    <p:sldId id="274" r:id="rId16"/>
    <p:sldId id="277" r:id="rId17"/>
    <p:sldId id="278" r:id="rId18"/>
    <p:sldId id="281" r:id="rId19"/>
    <p:sldId id="28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B98F9A-CA02-4EC0-99FD-A4C267A42532}" type="datetimeFigureOut">
              <a:rPr lang="en-US" smtClean="0"/>
              <a:pPr/>
              <a:t>6/27/2018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83469E-89A3-47C4-9471-69BFBB7F3E9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83469E-89A3-47C4-9471-69BFBB7F3E97}"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4BCC85-D880-498B-8828-9DA1CC44385F}" type="datetimeFigureOut">
              <a:rPr lang="en-US" smtClean="0"/>
              <a:pPr/>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528D2-C126-4800-8049-5A5E26E8712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4BCC85-D880-498B-8828-9DA1CC44385F}" type="datetimeFigureOut">
              <a:rPr lang="en-US" smtClean="0"/>
              <a:pPr/>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528D2-C126-4800-8049-5A5E26E8712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4BCC85-D880-498B-8828-9DA1CC44385F}" type="datetimeFigureOut">
              <a:rPr lang="en-US" smtClean="0"/>
              <a:pPr/>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528D2-C126-4800-8049-5A5E26E8712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4BCC85-D880-498B-8828-9DA1CC44385F}" type="datetimeFigureOut">
              <a:rPr lang="en-US" smtClean="0"/>
              <a:pPr/>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528D2-C126-4800-8049-5A5E26E8712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4BCC85-D880-498B-8828-9DA1CC44385F}" type="datetimeFigureOut">
              <a:rPr lang="en-US" smtClean="0"/>
              <a:pPr/>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528D2-C126-4800-8049-5A5E26E8712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4BCC85-D880-498B-8828-9DA1CC44385F}" type="datetimeFigureOut">
              <a:rPr lang="en-US" smtClean="0"/>
              <a:pPr/>
              <a:t>6/27/2018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C528D2-C126-4800-8049-5A5E26E8712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4BCC85-D880-498B-8828-9DA1CC44385F}" type="datetimeFigureOut">
              <a:rPr lang="en-US" smtClean="0"/>
              <a:pPr/>
              <a:t>6/27/2018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C528D2-C126-4800-8049-5A5E26E8712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4BCC85-D880-498B-8828-9DA1CC44385F}" type="datetimeFigureOut">
              <a:rPr lang="en-US" smtClean="0"/>
              <a:pPr/>
              <a:t>6/27/2018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C528D2-C126-4800-8049-5A5E26E8712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4BCC85-D880-498B-8828-9DA1CC44385F}" type="datetimeFigureOut">
              <a:rPr lang="en-US" smtClean="0"/>
              <a:pPr/>
              <a:t>6/27/2018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C528D2-C126-4800-8049-5A5E26E8712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4BCC85-D880-498B-8828-9DA1CC44385F}" type="datetimeFigureOut">
              <a:rPr lang="en-US" smtClean="0"/>
              <a:pPr/>
              <a:t>6/27/2018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C528D2-C126-4800-8049-5A5E26E8712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4BCC85-D880-498B-8828-9DA1CC44385F}" type="datetimeFigureOut">
              <a:rPr lang="en-US" smtClean="0"/>
              <a:pPr/>
              <a:t>6/27/2018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C528D2-C126-4800-8049-5A5E26E8712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4BCC85-D880-498B-8828-9DA1CC44385F}" type="datetimeFigureOut">
              <a:rPr lang="en-US" smtClean="0"/>
              <a:pPr/>
              <a:t>6/27/2018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C528D2-C126-4800-8049-5A5E26E8712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canews.coffee/wp-content/uploads/2010/06/Retail-Sales-of-Caf%C3%A9s-and-Coffee-Shops.pdf"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scanews.coffee/wp-content/uploads/2010/06/Number-Of-Cafes.pdf"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canews.coffee/wp-content/uploads/2017/11/SCA_Consumption_US_Letter_V2.pdf"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b="1" smtClean="0"/>
              <a:t>THỊ TRƯỜNG CÀ PHÊ ĐẶC SẢN</a:t>
            </a:r>
            <a:endParaRPr lang="en-US" sz="3600" b="1"/>
          </a:p>
        </p:txBody>
      </p:sp>
      <p:sp>
        <p:nvSpPr>
          <p:cNvPr id="3" name="Subtitle 2"/>
          <p:cNvSpPr>
            <a:spLocks noGrp="1"/>
          </p:cNvSpPr>
          <p:nvPr>
            <p:ph type="subTitle" idx="1"/>
          </p:nvPr>
        </p:nvSpPr>
        <p:spPr/>
        <p:txBody>
          <a:bodyPr/>
          <a:lstStyle/>
          <a:p>
            <a:pPr>
              <a:spcBef>
                <a:spcPts val="0"/>
              </a:spcBef>
            </a:pPr>
            <a:r>
              <a:rPr lang="en-US" sz="2400" b="1" smtClean="0"/>
              <a:t>Trịnh Đức Minh</a:t>
            </a:r>
          </a:p>
          <a:p>
            <a:pPr>
              <a:spcBef>
                <a:spcPts val="0"/>
              </a:spcBef>
            </a:pPr>
            <a:r>
              <a:rPr lang="en-US" sz="2400" b="1" smtClean="0"/>
              <a:t>Chủ tịch HH Cà phê BMT      </a:t>
            </a:r>
            <a:endParaRPr lang="en-US"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smtClean="0"/>
              <a:t>Thị trường Tây Âu 2017</a:t>
            </a:r>
            <a:endParaRPr lang="en-US" sz="3200" b="1"/>
          </a:p>
        </p:txBody>
      </p:sp>
      <p:sp>
        <p:nvSpPr>
          <p:cNvPr id="3" name="Content Placeholder 2"/>
          <p:cNvSpPr>
            <a:spLocks noGrp="1"/>
          </p:cNvSpPr>
          <p:nvPr>
            <p:ph idx="1"/>
          </p:nvPr>
        </p:nvSpPr>
        <p:spPr/>
        <p:txBody>
          <a:bodyPr>
            <a:normAutofit/>
          </a:bodyPr>
          <a:lstStyle/>
          <a:p>
            <a:pPr>
              <a:buNone/>
            </a:pPr>
            <a:r>
              <a:rPr lang="en-US" b="1" u="sng" smtClean="0"/>
              <a:t>Doanh số bán lẻ Cửa hàng chủ yếu cà phê </a:t>
            </a:r>
            <a:endParaRPr lang="en-US" smtClean="0"/>
          </a:p>
          <a:p>
            <a:pPr lvl="0"/>
            <a:r>
              <a:rPr lang="en-US" smtClean="0"/>
              <a:t>Tổng doanh số bán lẻ cửa hàng bán chủ yếu cà phê €6.2 tỉ</a:t>
            </a:r>
          </a:p>
          <a:p>
            <a:pPr lvl="0"/>
            <a:r>
              <a:rPr lang="en-US" smtClean="0"/>
              <a:t>Từ 2010, doanh số bán lẻ tăng 50%. Vương quốc Anh và Đức đứng đầu doanh số bán lẻ (46% và 12%).</a:t>
            </a:r>
          </a:p>
          <a:p>
            <a:pPr lvl="0"/>
            <a:r>
              <a:rPr lang="en-US" smtClean="0"/>
              <a:t>Pháp, Bỉ, Hà Lan: doanh số bán lẻ cửa hàng bán chủ yếu cà phê tăng cao nhất từ 2010</a:t>
            </a:r>
          </a:p>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scanews.coffee/wp-content/uploads/2017/11/Screen-Shot-2017-11-29-at-1.36.43-PM.png">
            <a:hlinkClick r:id="rId2"/>
          </p:cNvPr>
          <p:cNvPicPr/>
          <p:nvPr/>
        </p:nvPicPr>
        <p:blipFill>
          <a:blip r:embed="rId3"/>
          <a:srcRect/>
          <a:stretch>
            <a:fillRect/>
          </a:stretch>
        </p:blipFill>
        <p:spPr bwMode="auto">
          <a:xfrm>
            <a:off x="-180975" y="-238125"/>
            <a:ext cx="9505950" cy="7334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scanews.coffee/wp-content/uploads/2017/11/Screen-Shot-2017-11-29-at-1.39.07-PM.png">
            <a:hlinkClick r:id="rId2"/>
          </p:cNvPr>
          <p:cNvPicPr/>
          <p:nvPr/>
        </p:nvPicPr>
        <p:blipFill>
          <a:blip r:embed="rId3"/>
          <a:srcRect/>
          <a:stretch>
            <a:fillRect/>
          </a:stretch>
        </p:blipFill>
        <p:spPr bwMode="auto">
          <a:xfrm>
            <a:off x="-180975" y="-231775"/>
            <a:ext cx="9505950" cy="732155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smtClean="0"/>
              <a:t>Thị trường Nhật Bản</a:t>
            </a:r>
            <a:endParaRPr lang="en-US"/>
          </a:p>
        </p:txBody>
      </p:sp>
      <p:sp>
        <p:nvSpPr>
          <p:cNvPr id="3" name="Content Placeholder 2"/>
          <p:cNvSpPr>
            <a:spLocks noGrp="1"/>
          </p:cNvSpPr>
          <p:nvPr>
            <p:ph idx="1"/>
          </p:nvPr>
        </p:nvSpPr>
        <p:spPr>
          <a:xfrm>
            <a:off x="457200" y="990600"/>
            <a:ext cx="8229600" cy="5867400"/>
          </a:xfrm>
        </p:spPr>
        <p:txBody>
          <a:bodyPr>
            <a:normAutofit fontScale="70000" lnSpcReduction="20000"/>
          </a:bodyPr>
          <a:lstStyle/>
          <a:p>
            <a:r>
              <a:rPr lang="en-US" b="1" smtClean="0"/>
              <a:t>Tương tự  thị trường Mỹ</a:t>
            </a:r>
            <a:r>
              <a:rPr lang="en-US" smtClean="0"/>
              <a:t>. Cũng có những phân khúc:</a:t>
            </a:r>
          </a:p>
          <a:p>
            <a:pPr lvl="1"/>
            <a:r>
              <a:rPr lang="en-US" smtClean="0"/>
              <a:t>Hầu hết cà phê cực kỳ danh tiếng: Blue Mountain, Hawaiian Kona etc.;</a:t>
            </a:r>
          </a:p>
          <a:p>
            <a:pPr lvl="1"/>
            <a:r>
              <a:rPr lang="en-US" smtClean="0"/>
              <a:t>Chất lượng tốt,  xuất xứ vùng trồng rõ ràng</a:t>
            </a:r>
          </a:p>
          <a:p>
            <a:pPr lvl="1"/>
            <a:r>
              <a:rPr lang="en-US" smtClean="0"/>
              <a:t>Các chất lượng đúng chuẩn mực</a:t>
            </a:r>
          </a:p>
          <a:p>
            <a:pPr lvl="1"/>
            <a:r>
              <a:rPr lang="en-US" smtClean="0"/>
              <a:t>Các phối trộn có thương hiệu</a:t>
            </a:r>
          </a:p>
          <a:p>
            <a:r>
              <a:rPr lang="en-US" b="1" smtClean="0"/>
              <a:t>Không có nhà NK chuyên CPĐS </a:t>
            </a:r>
            <a:r>
              <a:rPr lang="en-US" smtClean="0"/>
              <a:t>.  Nhà NK bán CPĐS trực tiếp hoặc  qua môi giới và các nhà bán sỉ. Đáng chú ý, </a:t>
            </a:r>
            <a:r>
              <a:rPr lang="en-US" b="1" smtClean="0"/>
              <a:t>các nhà rang xay lớn có cửa hàng bán lẻ cà phê riêng nằm bên trong các khu bách hóa lớn  nhờ vậy quảng bá được rộng rãi</a:t>
            </a:r>
            <a:r>
              <a:rPr lang="en-US" smtClean="0"/>
              <a:t/>
            </a:r>
            <a:br>
              <a:rPr lang="en-US" smtClean="0"/>
            </a:br>
            <a:r>
              <a:rPr lang="en-US" smtClean="0"/>
              <a:t/>
            </a:r>
            <a:br>
              <a:rPr lang="en-US" smtClean="0"/>
            </a:br>
            <a:r>
              <a:rPr lang="en-US" smtClean="0"/>
              <a:t>Thị trường Nhật, cũng như Mỹ, tạo cơ hội cho người sản xuất, tuy nhiên mội loại cà phê đơn lẻ </a:t>
            </a:r>
            <a:r>
              <a:rPr lang="en-US" b="1" smtClean="0"/>
              <a:t>rất khó thâm nhập thị trường </a:t>
            </a:r>
            <a:r>
              <a:rPr lang="en-US" smtClean="0"/>
              <a:t>do chi phí quá cao mà chưa chắc thành công. Luật tiêu dùng cho công khai xuất xứ khi bán lẻ nhưng do thành phần phối trộn phức tạp và được bán dưới thương hiệu của nhà rang xay, cho nên  thành phần chính của phối trộn thường được nhận biết qua tên quốc gia xuất xứ (không bao giờ có tên người nông dân).  Do đó </a:t>
            </a:r>
            <a:r>
              <a:rPr lang="en-US" b="1" smtClean="0"/>
              <a:t>tính kháng giá  ở thị trường cà phê đặc sản Nhật có lẽ cao hơn ở Mỹ</a:t>
            </a:r>
            <a:r>
              <a:rPr lang="en-US" smtClean="0"/>
              <a:t>, trừ  một số cà phê nổi tiếng đứng hàng đầu. </a:t>
            </a:r>
            <a:br>
              <a:rPr lang="en-US" smtClean="0"/>
            </a:b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smtClean="0"/>
              <a:t>Cơ hội cho Robusta đặc sản</a:t>
            </a:r>
            <a:endParaRPr lang="en-US" sz="3200" b="1"/>
          </a:p>
        </p:txBody>
      </p:sp>
      <p:sp>
        <p:nvSpPr>
          <p:cNvPr id="3" name="Content Placeholder 2"/>
          <p:cNvSpPr>
            <a:spLocks noGrp="1"/>
          </p:cNvSpPr>
          <p:nvPr>
            <p:ph idx="1"/>
          </p:nvPr>
        </p:nvSpPr>
        <p:spPr/>
        <p:txBody>
          <a:bodyPr/>
          <a:lstStyle/>
          <a:p>
            <a:r>
              <a:rPr lang="en-US" smtClean="0"/>
              <a:t>Biến đổi khí hậu: tỉ lệ Robusta tăng</a:t>
            </a:r>
          </a:p>
          <a:p>
            <a:r>
              <a:rPr lang="en-US" smtClean="0"/>
              <a:t>Khan hiếm Robusta chất lượng cao</a:t>
            </a:r>
          </a:p>
          <a:p>
            <a:r>
              <a:rPr lang="en-US" smtClean="0"/>
              <a:t>Tiềm năng nâng cao chất lượng</a:t>
            </a:r>
          </a:p>
          <a:p>
            <a:pPr lvl="1"/>
            <a:r>
              <a:rPr lang="en-US" smtClean="0"/>
              <a:t>Nguồn di truyền, Giống</a:t>
            </a:r>
          </a:p>
          <a:p>
            <a:pPr lvl="1"/>
            <a:r>
              <a:rPr lang="en-US" smtClean="0"/>
              <a:t>Môi trường trồng (đất, che bóng, độ cao)</a:t>
            </a:r>
          </a:p>
          <a:p>
            <a:pPr lvl="1"/>
            <a:r>
              <a:rPr lang="en-US" smtClean="0"/>
              <a:t>Thu hoạch và chế biến sau thu hoạch</a:t>
            </a:r>
          </a:p>
          <a:p>
            <a:r>
              <a:rPr lang="en-US" smtClean="0"/>
              <a:t>Nhu cầu thị trường</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smtClean="0"/>
              <a:t/>
            </a:r>
            <a:br>
              <a:rPr lang="en-US" b="1" smtClean="0"/>
            </a:br>
            <a:r>
              <a:rPr lang="en-US" sz="3600" b="1" smtClean="0"/>
              <a:t>Các thách thức trong chế biến                              và bảo đảm chất lượng CPĐS </a:t>
            </a:r>
            <a:r>
              <a:rPr lang="en-US" smtClean="0"/>
              <a:t/>
            </a:r>
            <a:br>
              <a:rPr lang="en-US" smtClean="0"/>
            </a:br>
            <a:endParaRPr lang="en-US"/>
          </a:p>
        </p:txBody>
      </p:sp>
      <p:sp>
        <p:nvSpPr>
          <p:cNvPr id="5" name="Content Placeholder 4"/>
          <p:cNvSpPr>
            <a:spLocks noGrp="1"/>
          </p:cNvSpPr>
          <p:nvPr>
            <p:ph idx="1"/>
          </p:nvPr>
        </p:nvSpPr>
        <p:spPr/>
        <p:txBody>
          <a:bodyPr>
            <a:normAutofit fontScale="25000" lnSpcReduction="20000"/>
          </a:bodyPr>
          <a:lstStyle/>
          <a:p>
            <a:r>
              <a:rPr lang="en-US" sz="8000" b="1" smtClean="0"/>
              <a:t>Thu hoạch quả chín</a:t>
            </a:r>
            <a:r>
              <a:rPr lang="en-US" sz="8000" smtClean="0"/>
              <a:t> </a:t>
            </a:r>
          </a:p>
          <a:p>
            <a:r>
              <a:rPr lang="en-US" sz="8000" b="1" smtClean="0"/>
              <a:t>Chế biến cà phê quả tươi</a:t>
            </a:r>
          </a:p>
          <a:p>
            <a:pPr lvl="1"/>
            <a:r>
              <a:rPr lang="en-US" sz="8000" i="1" smtClean="0"/>
              <a:t>Natural or Sun-Dried in the Fruit—Dry Process</a:t>
            </a:r>
            <a:r>
              <a:rPr lang="en-US" sz="8000" smtClean="0"/>
              <a:t> </a:t>
            </a:r>
          </a:p>
          <a:p>
            <a:pPr lvl="1"/>
            <a:r>
              <a:rPr lang="en-US" sz="8000" i="1" smtClean="0"/>
              <a:t>Pulped Natural Coffee</a:t>
            </a:r>
          </a:p>
          <a:p>
            <a:pPr lvl="1"/>
            <a:r>
              <a:rPr lang="en-US" sz="8000" i="1" smtClean="0"/>
              <a:t>Semi-Dry Processing-Honey Coffee</a:t>
            </a:r>
            <a:endParaRPr lang="en-US" sz="8000" smtClean="0"/>
          </a:p>
          <a:p>
            <a:pPr lvl="1"/>
            <a:r>
              <a:rPr lang="en-US" sz="8000" i="1" smtClean="0"/>
              <a:t>Washed/Fully Washed-Wet Process</a:t>
            </a:r>
            <a:r>
              <a:rPr lang="en-US" sz="8000" smtClean="0"/>
              <a:t> </a:t>
            </a:r>
          </a:p>
          <a:p>
            <a:r>
              <a:rPr lang="en-US" sz="8000" b="1" smtClean="0"/>
              <a:t>Các yếu tố ảnh hưởng thành phần hóa học của hạt và mùi vị</a:t>
            </a:r>
            <a:r>
              <a:rPr lang="en-US" sz="8000" smtClean="0"/>
              <a:t> </a:t>
            </a:r>
          </a:p>
          <a:p>
            <a:r>
              <a:rPr lang="en-US" sz="8000" b="1" smtClean="0"/>
              <a:t>Tập đoàn VSV trong quá trình lên men</a:t>
            </a:r>
          </a:p>
          <a:p>
            <a:pPr lvl="1"/>
            <a:r>
              <a:rPr lang="en-US" sz="8000" i="1" smtClean="0"/>
              <a:t>VK và nấm men gắn với các quá trình lên men cà phê</a:t>
            </a:r>
          </a:p>
          <a:p>
            <a:pPr lvl="1"/>
            <a:r>
              <a:rPr lang="en-US" sz="8000" i="1" smtClean="0"/>
              <a:t>Vai trò VSV trong các lỗi của vị cà phê </a:t>
            </a:r>
            <a:r>
              <a:rPr lang="en-US" sz="8000" smtClean="0"/>
              <a:t> </a:t>
            </a:r>
          </a:p>
          <a:p>
            <a:pPr lvl="1"/>
            <a:r>
              <a:rPr lang="en-US" sz="8000" i="1" smtClean="0"/>
              <a:t>Nấm sinh Ochratoxin A (OTA) trong sản xuất và bảo quản cà phê </a:t>
            </a:r>
            <a:endParaRPr lang="en-US" sz="8000" smtClean="0"/>
          </a:p>
          <a:p>
            <a:r>
              <a:rPr lang="en-US" sz="8000" b="1" smtClean="0"/>
              <a:t>Các tiêu chí phân hạng CPĐS</a:t>
            </a:r>
          </a:p>
          <a:p>
            <a:r>
              <a:rPr lang="en-US" sz="8000" b="1" smtClean="0"/>
              <a:t>Bảo quản sự tươi mới của cà phê rang </a:t>
            </a:r>
            <a:r>
              <a:rPr lang="en-US" sz="8000" smtClean="0"/>
              <a:t/>
            </a:r>
            <a:br>
              <a:rPr lang="en-US" sz="8000" smtClean="0"/>
            </a:br>
            <a:r>
              <a:rPr lang="en-US" sz="8000" smtClean="0"/>
              <a:t> </a:t>
            </a:r>
            <a:br>
              <a:rPr lang="en-US" sz="8000" smtClean="0"/>
            </a:br>
            <a:r>
              <a:rPr lang="en-US" sz="8000" smtClean="0"/>
              <a:t> </a:t>
            </a:r>
            <a:br>
              <a:rPr lang="en-US" sz="8000" smtClean="0"/>
            </a:br>
            <a:r>
              <a:rPr lang="en-US" sz="8000" smtClean="0"/>
              <a:t> </a:t>
            </a:r>
            <a:r>
              <a:rPr lang="en-US" smtClean="0"/>
              <a:t/>
            </a:r>
            <a:br>
              <a:rPr lang="en-US" smtClean="0"/>
            </a:br>
            <a:r>
              <a:rPr lang="en-US" smtClean="0"/>
              <a:t> </a:t>
            </a:r>
            <a:br>
              <a:rPr lang="en-US" smtClean="0"/>
            </a:br>
            <a:r>
              <a:rPr lang="en-US" smtClean="0"/>
              <a:t> </a:t>
            </a:r>
            <a:br>
              <a:rPr lang="en-US" smtClean="0"/>
            </a:br>
            <a:r>
              <a:rPr lang="en-US" smtClean="0"/>
              <a:t> </a:t>
            </a:r>
            <a:br>
              <a:rPr lang="en-US" smtClean="0"/>
            </a:br>
            <a:r>
              <a:rPr lang="en-US" smtClean="0"/>
              <a:t> </a:t>
            </a:r>
            <a:br>
              <a:rPr lang="en-US" smtClean="0"/>
            </a:br>
            <a:r>
              <a:rPr lang="en-US" smtClean="0"/>
              <a:t> </a:t>
            </a:r>
            <a:br>
              <a:rPr lang="en-US" smtClean="0"/>
            </a:br>
            <a:r>
              <a:rPr lang="en-US" smtClean="0"/>
              <a:t> </a:t>
            </a:r>
            <a:br>
              <a:rPr lang="en-US" smtClean="0"/>
            </a:br>
            <a:r>
              <a:rPr lang="en-US" smtClean="0"/>
              <a:t> </a:t>
            </a:r>
            <a:br>
              <a:rPr lang="en-US" smtClean="0"/>
            </a:b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smtClean="0"/>
              <a:t>Các xu hướng của thị trường cà phê</a:t>
            </a:r>
            <a:endParaRPr lang="en-US" sz="3200" b="1"/>
          </a:p>
        </p:txBody>
      </p:sp>
      <p:sp>
        <p:nvSpPr>
          <p:cNvPr id="3" name="Content Placeholder 2"/>
          <p:cNvSpPr>
            <a:spLocks noGrp="1"/>
          </p:cNvSpPr>
          <p:nvPr>
            <p:ph idx="1"/>
          </p:nvPr>
        </p:nvSpPr>
        <p:spPr>
          <a:xfrm>
            <a:off x="457200" y="1600200"/>
            <a:ext cx="8534400" cy="4525963"/>
          </a:xfrm>
        </p:spPr>
        <p:txBody>
          <a:bodyPr>
            <a:normAutofit fontScale="92500"/>
          </a:bodyPr>
          <a:lstStyle/>
          <a:p>
            <a:r>
              <a:rPr lang="en-US" u="sng" smtClean="0"/>
              <a:t>Xu hướng 1</a:t>
            </a:r>
            <a:r>
              <a:rPr lang="en-US" smtClean="0"/>
              <a:t>: tiêu thụ CPĐS đang tăng</a:t>
            </a:r>
          </a:p>
          <a:p>
            <a:pPr lvl="1"/>
            <a:r>
              <a:rPr lang="en-US" smtClean="0"/>
              <a:t>Mỹ: 1993-2008: 10 lần; 5 năm qua tăng 5 lần</a:t>
            </a:r>
          </a:p>
          <a:p>
            <a:pPr lvl="1"/>
            <a:r>
              <a:rPr lang="en-US" smtClean="0"/>
              <a:t>EU: nhảy vọt trong 3 năm qua</a:t>
            </a:r>
          </a:p>
          <a:p>
            <a:pPr lvl="1"/>
            <a:r>
              <a:rPr lang="en-US" smtClean="0"/>
              <a:t>C. Á: đang tăng nhanh</a:t>
            </a:r>
          </a:p>
          <a:p>
            <a:pPr lvl="1"/>
            <a:r>
              <a:rPr lang="en-US" smtClean="0"/>
              <a:t>CoE Guatemala, 6/2016, 40.289,7 USD/ 450kg (89.532,66 USD/tấn) </a:t>
            </a:r>
          </a:p>
          <a:p>
            <a:r>
              <a:rPr lang="en-US" u="sng" smtClean="0"/>
              <a:t>Xu hướng 2</a:t>
            </a:r>
            <a:r>
              <a:rPr lang="en-US" smtClean="0"/>
              <a:t>: cà phê chứng nhận cung vượt xa cầu</a:t>
            </a:r>
          </a:p>
          <a:p>
            <a:r>
              <a:rPr lang="en-US" u="sng" smtClean="0"/>
              <a:t>Xu hướng 3</a:t>
            </a:r>
            <a:r>
              <a:rPr lang="en-US" smtClean="0"/>
              <a:t>: Thiếu CPĐS ở những phân khúc mới (CPĐS từ Uganda, CHDC Congo, Burundi, Tanzania)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Khuyến cáo</a:t>
            </a:r>
            <a:endParaRPr lang="en-US" b="1"/>
          </a:p>
        </p:txBody>
      </p:sp>
      <p:sp>
        <p:nvSpPr>
          <p:cNvPr id="3" name="Content Placeholder 2"/>
          <p:cNvSpPr>
            <a:spLocks noGrp="1"/>
          </p:cNvSpPr>
          <p:nvPr>
            <p:ph idx="1"/>
          </p:nvPr>
        </p:nvSpPr>
        <p:spPr/>
        <p:txBody>
          <a:bodyPr/>
          <a:lstStyle/>
          <a:p>
            <a:r>
              <a:rPr lang="en-US" smtClean="0"/>
              <a:t>Chất lượng là chìa khóa</a:t>
            </a:r>
          </a:p>
          <a:p>
            <a:r>
              <a:rPr lang="en-US" smtClean="0"/>
              <a:t>Tạo khan hiếm bằng cách khác biệt hóa mạnh</a:t>
            </a:r>
          </a:p>
          <a:p>
            <a:r>
              <a:rPr lang="en-US" smtClean="0"/>
              <a:t>Coi trọng quan hệ đối tác thương mại</a:t>
            </a: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84238"/>
          </a:xfrm>
        </p:spPr>
        <p:txBody>
          <a:bodyPr>
            <a:normAutofit/>
          </a:bodyPr>
          <a:lstStyle/>
          <a:p>
            <a:r>
              <a:rPr lang="en-US" sz="3200" b="1" smtClean="0"/>
              <a:t>Cà phê đặc sản ở VN</a:t>
            </a:r>
            <a:endParaRPr lang="en-US" sz="3200" b="1"/>
          </a:p>
        </p:txBody>
      </p:sp>
      <p:sp>
        <p:nvSpPr>
          <p:cNvPr id="3" name="Content Placeholder 2"/>
          <p:cNvSpPr>
            <a:spLocks noGrp="1"/>
          </p:cNvSpPr>
          <p:nvPr>
            <p:ph idx="1"/>
          </p:nvPr>
        </p:nvSpPr>
        <p:spPr>
          <a:xfrm>
            <a:off x="457200" y="1066800"/>
            <a:ext cx="8229600" cy="5059363"/>
          </a:xfrm>
        </p:spPr>
        <p:txBody>
          <a:bodyPr>
            <a:normAutofit fontScale="62500" lnSpcReduction="20000"/>
          </a:bodyPr>
          <a:lstStyle/>
          <a:p>
            <a:r>
              <a:rPr lang="en-US" smtClean="0"/>
              <a:t>Cà phê chồn, cà phê voi</a:t>
            </a:r>
          </a:p>
          <a:p>
            <a:r>
              <a:rPr lang="en-US" smtClean="0"/>
              <a:t>Oribeans  (HN) mô hình cà phê đặc sản</a:t>
            </a:r>
          </a:p>
          <a:p>
            <a:r>
              <a:rPr lang="en-US" smtClean="0"/>
              <a:t>D'codes Coffee Lab &amp; Campus Vietnam (HN): trường đào tạo cà phê </a:t>
            </a:r>
          </a:p>
          <a:p>
            <a:r>
              <a:rPr lang="en-US" smtClean="0">
                <a:cs typeface="Arial" pitchFamily="34" charset="0"/>
              </a:rPr>
              <a:t>T</a:t>
            </a:r>
            <a:r>
              <a:rPr lang="vi-VN" smtClean="0">
                <a:cs typeface="Arial" pitchFamily="34" charset="0"/>
              </a:rPr>
              <a:t>rang trại cà phê Sơn Paca</a:t>
            </a:r>
            <a:r>
              <a:rPr lang="en-US" smtClean="0">
                <a:cs typeface="Arial" pitchFamily="34" charset="0"/>
              </a:rPr>
              <a:t>m</a:t>
            </a:r>
            <a:r>
              <a:rPr lang="vi-VN" smtClean="0">
                <a:cs typeface="Arial" pitchFamily="34" charset="0"/>
              </a:rPr>
              <a:t>a</a:t>
            </a:r>
            <a:r>
              <a:rPr lang="en-US" smtClean="0">
                <a:cs typeface="Arial" pitchFamily="34" charset="0"/>
              </a:rPr>
              <a:t>r</a:t>
            </a:r>
            <a:r>
              <a:rPr lang="vi-VN" smtClean="0">
                <a:cs typeface="Arial" pitchFamily="34" charset="0"/>
              </a:rPr>
              <a:t>a</a:t>
            </a:r>
            <a:r>
              <a:rPr lang="en-US" smtClean="0">
                <a:cs typeface="Arial" pitchFamily="34" charset="0"/>
              </a:rPr>
              <a:t>,</a:t>
            </a:r>
            <a:r>
              <a:rPr lang="vi-VN" smtClean="0">
                <a:cs typeface="Arial" pitchFamily="34" charset="0"/>
              </a:rPr>
              <a:t> Phường 5, TP Đà Lạt</a:t>
            </a:r>
            <a:endParaRPr lang="en-US" smtClean="0">
              <a:cs typeface="Arial" pitchFamily="34" charset="0"/>
            </a:endParaRPr>
          </a:p>
          <a:p>
            <a:r>
              <a:rPr lang="en-US" smtClean="0">
                <a:cs typeface="Arial" pitchFamily="34" charset="0"/>
              </a:rPr>
              <a:t>Liên kết SX cà phê Robusta đặc sản của Simexco</a:t>
            </a:r>
          </a:p>
          <a:p>
            <a:pPr>
              <a:buNone/>
            </a:pPr>
            <a:endParaRPr lang="en-US" smtClean="0"/>
          </a:p>
          <a:p>
            <a:r>
              <a:rPr lang="en-US" b="1" smtClean="0"/>
              <a:t>tphcm : </a:t>
            </a:r>
            <a:r>
              <a:rPr lang="en-US" smtClean="0"/>
              <a:t>Starbucks Reserve, The Coffee House (P N Thạch, N Hải Ninh, 80/2017  160/2018, 300 tấn cà phê rang/năm, 40 tấn từ Cầu Đất Farm 33 ha), The Workshop (N Tuấn Dũng), Shin (N Hữu Long), Bosgaurus, Yellow Chair Coffee (V V Tần, tp HCM); Teemay Coffee (Cộng Hòa),</a:t>
            </a:r>
            <a:r>
              <a:rPr lang="en-US" smtClean="0">
                <a:cs typeface="Arial" pitchFamily="34" charset="0"/>
              </a:rPr>
              <a:t> </a:t>
            </a:r>
            <a:r>
              <a:rPr lang="vi-VN" smtClean="0">
                <a:latin typeface="Calibri" pitchFamily="34" charset="0"/>
              </a:rPr>
              <a:t>Klassik, Specialty coffee saigon, Kafe Ville,</a:t>
            </a:r>
            <a:r>
              <a:rPr lang="vi-VN" b="1" smtClean="0">
                <a:latin typeface="Calibri" pitchFamily="34" charset="0"/>
              </a:rPr>
              <a:t> </a:t>
            </a:r>
            <a:r>
              <a:rPr lang="vi-VN" smtClean="0">
                <a:latin typeface="Calibri" pitchFamily="34" charset="0"/>
              </a:rPr>
              <a:t>v.v…  chủ yếu là nhập cà phê từ nước ngoài về Việt Nam rồi rang và bán</a:t>
            </a:r>
            <a:endParaRPr lang="en-US" smtClean="0">
              <a:latin typeface="Calibri" pitchFamily="34" charset="0"/>
              <a:cs typeface="Arial" pitchFamily="34" charset="0"/>
            </a:endParaRPr>
          </a:p>
          <a:p>
            <a:endParaRPr lang="en-US" smtClean="0"/>
          </a:p>
          <a:p>
            <a:r>
              <a:rPr lang="en-US" smtClean="0"/>
              <a:t>10/2016: 7 DN lâm đồng tham gia hội chợ CPĐS ở Tokyo  SCAJ</a:t>
            </a:r>
          </a:p>
          <a:p>
            <a:r>
              <a:rPr lang="en-US" smtClean="0"/>
              <a:t>Một số DN và nông dân tham quan sự kiện Specialty Coffee Expo Mỹ 2017</a:t>
            </a:r>
          </a:p>
          <a:p>
            <a:r>
              <a:rPr lang="en-US" smtClean="0"/>
              <a:t>Lưu Thái 16th African Fine Coffee Conference &amp; Exhibition 14-16 February 2018, Kampala, Uganda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vi-VN" sz="3200" b="1" smtClean="0">
                <a:latin typeface="Calibri" pitchFamily="34" charset="0"/>
              </a:rPr>
              <a:t>Làm sao để </a:t>
            </a:r>
            <a:r>
              <a:rPr lang="en-US" sz="3200" b="1" smtClean="0">
                <a:latin typeface="Calibri" pitchFamily="34" charset="0"/>
              </a:rPr>
              <a:t>phát triển</a:t>
            </a:r>
            <a:r>
              <a:rPr lang="vi-VN" sz="3200" b="1" smtClean="0">
                <a:latin typeface="Calibri" pitchFamily="34" charset="0"/>
              </a:rPr>
              <a:t> </a:t>
            </a:r>
            <a:r>
              <a:rPr lang="en-US" sz="3200" b="1" smtClean="0">
                <a:latin typeface="Calibri" pitchFamily="34" charset="0"/>
              </a:rPr>
              <a:t>CPĐS</a:t>
            </a:r>
            <a:r>
              <a:rPr lang="vi-VN" sz="3200" b="1" smtClean="0">
                <a:latin typeface="Calibri" pitchFamily="34" charset="0"/>
              </a:rPr>
              <a:t> tại Việt </a:t>
            </a:r>
            <a:r>
              <a:rPr lang="vi-VN" sz="3200" b="1" smtClean="0">
                <a:latin typeface="Calibri" pitchFamily="34" charset="0"/>
              </a:rPr>
              <a:t>Nam</a:t>
            </a:r>
            <a:r>
              <a:rPr lang="en-US" sz="3200" b="1" smtClean="0">
                <a:latin typeface="Calibri" pitchFamily="34" charset="0"/>
              </a:rPr>
              <a:t>?</a:t>
            </a:r>
            <a:r>
              <a:rPr lang="vi-VN" sz="3200" b="1" smtClean="0">
                <a:latin typeface="Calibri" pitchFamily="34" charset="0"/>
              </a:rPr>
              <a:t> </a:t>
            </a:r>
            <a:endParaRPr lang="en-US" sz="3200">
              <a:latin typeface="Calibri" pitchFamily="34" charset="0"/>
            </a:endParaRPr>
          </a:p>
        </p:txBody>
      </p:sp>
      <p:sp>
        <p:nvSpPr>
          <p:cNvPr id="4" name="Content Placeholder 3"/>
          <p:cNvSpPr>
            <a:spLocks noGrp="1"/>
          </p:cNvSpPr>
          <p:nvPr>
            <p:ph idx="1"/>
          </p:nvPr>
        </p:nvSpPr>
        <p:spPr>
          <a:xfrm>
            <a:off x="457200" y="1295400"/>
            <a:ext cx="8229600" cy="4830763"/>
          </a:xfrm>
        </p:spPr>
        <p:txBody>
          <a:bodyPr>
            <a:normAutofit/>
          </a:bodyPr>
          <a:lstStyle/>
          <a:p>
            <a:r>
              <a:rPr lang="en-US" smtClean="0"/>
              <a:t>Đào tạo Q grader theo chuẩn của SCA/CQI </a:t>
            </a:r>
          </a:p>
          <a:p>
            <a:r>
              <a:rPr lang="en-US" smtClean="0"/>
              <a:t>Phòng thử nếm Q Lab SCA/CQI </a:t>
            </a:r>
          </a:p>
          <a:p>
            <a:r>
              <a:rPr lang="en-US" smtClean="0"/>
              <a:t>Đánh giá chất lượng theo chuẩn SCA/CQI </a:t>
            </a:r>
          </a:p>
          <a:p>
            <a:r>
              <a:rPr lang="en-US" smtClean="0"/>
              <a:t>Vai trò các công ty đầu tàu liên kết sản xuất, tiêu thụ CPĐS</a:t>
            </a:r>
          </a:p>
          <a:p>
            <a:r>
              <a:rPr lang="en-US" smtClean="0"/>
              <a:t>Sự tham gia của các nhà rang xay đặc sản</a:t>
            </a:r>
          </a:p>
          <a:p>
            <a:r>
              <a:rPr lang="en-US" smtClean="0"/>
              <a:t>Truyền thông sử dụng cà phê chất lượng cao</a:t>
            </a:r>
          </a:p>
          <a:p>
            <a:r>
              <a:rPr lang="en-US" smtClean="0"/>
              <a:t>Thi, đấu giá</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p:txBody>
          <a:bodyPr/>
          <a:lstStyle/>
          <a:p>
            <a:pPr eaLnBrk="1" hangingPunct="1"/>
            <a:r>
              <a:rPr lang="en-US" sz="3200" b="1" smtClean="0"/>
              <a:t>Định nghĩa</a:t>
            </a:r>
          </a:p>
        </p:txBody>
      </p:sp>
      <p:sp>
        <p:nvSpPr>
          <p:cNvPr id="5123" name="Rectangle 5"/>
          <p:cNvSpPr>
            <a:spLocks noGrp="1" noChangeArrowheads="1"/>
          </p:cNvSpPr>
          <p:nvPr>
            <p:ph type="body" idx="1"/>
          </p:nvPr>
        </p:nvSpPr>
        <p:spPr/>
        <p:txBody>
          <a:bodyPr/>
          <a:lstStyle/>
          <a:p>
            <a:pPr eaLnBrk="1" hangingPunct="1">
              <a:lnSpc>
                <a:spcPct val="80000"/>
              </a:lnSpc>
              <a:buClr>
                <a:srgbClr val="D43D00"/>
              </a:buClr>
              <a:buSzTx/>
            </a:pPr>
            <a:r>
              <a:rPr lang="en-US" sz="2800" b="1" smtClean="0"/>
              <a:t>Cà phê khác biệt </a:t>
            </a:r>
            <a:r>
              <a:rPr lang="en-US" sz="2800" smtClean="0"/>
              <a:t>CPKB (differentiated coffee) là cà phê được phân biệt rõ thông qua </a:t>
            </a:r>
            <a:r>
              <a:rPr lang="en-US" sz="2800" u="sng" smtClean="0"/>
              <a:t>nguồn gốc</a:t>
            </a:r>
            <a:r>
              <a:rPr lang="en-US" sz="2800" smtClean="0"/>
              <a:t> đặc thù, </a:t>
            </a:r>
            <a:r>
              <a:rPr lang="en-US" sz="2800" u="sng" smtClean="0"/>
              <a:t>quá trình</a:t>
            </a:r>
            <a:r>
              <a:rPr lang="en-US" sz="2800" smtClean="0"/>
              <a:t> sx chế biến được xác định rõ, có những đặc trưng </a:t>
            </a:r>
            <a:r>
              <a:rPr lang="en-US" sz="2800" u="sng" smtClean="0"/>
              <a:t>khác thường</a:t>
            </a:r>
            <a:r>
              <a:rPr lang="en-US" sz="2800" smtClean="0"/>
              <a:t> về mùi vị (Lewin &amp; cs. 2004)</a:t>
            </a:r>
          </a:p>
          <a:p>
            <a:pPr eaLnBrk="1" hangingPunct="1">
              <a:lnSpc>
                <a:spcPct val="80000"/>
              </a:lnSpc>
              <a:buClr>
                <a:srgbClr val="D43D00"/>
              </a:buClr>
              <a:buSzTx/>
              <a:buNone/>
            </a:pPr>
            <a:endParaRPr lang="en-US" sz="2800" smtClean="0"/>
          </a:p>
          <a:p>
            <a:pPr eaLnBrk="1" hangingPunct="1">
              <a:lnSpc>
                <a:spcPct val="80000"/>
              </a:lnSpc>
              <a:buClr>
                <a:srgbClr val="D43D00"/>
              </a:buClr>
              <a:buSzTx/>
            </a:pPr>
            <a:r>
              <a:rPr lang="en-US" sz="2800" smtClean="0"/>
              <a:t>Các loại CPKB</a:t>
            </a:r>
          </a:p>
          <a:p>
            <a:pPr lvl="1" eaLnBrk="1" hangingPunct="1">
              <a:lnSpc>
                <a:spcPct val="80000"/>
              </a:lnSpc>
              <a:buClr>
                <a:srgbClr val="D43D00"/>
              </a:buClr>
            </a:pPr>
            <a:r>
              <a:rPr lang="en-US" sz="2400" b="1" smtClean="0"/>
              <a:t>Cà phê đặc sản </a:t>
            </a:r>
            <a:r>
              <a:rPr lang="en-US" sz="2400" smtClean="0"/>
              <a:t>(specialty /gourmet /boutique/fine coffee)</a:t>
            </a:r>
          </a:p>
          <a:p>
            <a:pPr lvl="1" eaLnBrk="1" hangingPunct="1">
              <a:lnSpc>
                <a:spcPct val="80000"/>
              </a:lnSpc>
              <a:buClr>
                <a:srgbClr val="D43D00"/>
              </a:buClr>
            </a:pPr>
            <a:r>
              <a:rPr lang="en-US" sz="2400" smtClean="0"/>
              <a:t>Cà phê có chứng nhận (certified sustainable/ethical coffee)</a:t>
            </a:r>
          </a:p>
          <a:p>
            <a:pPr lvl="1" eaLnBrk="1" hangingPunct="1">
              <a:lnSpc>
                <a:spcPct val="80000"/>
              </a:lnSpc>
              <a:buClr>
                <a:srgbClr val="D43D00"/>
              </a:buClr>
            </a:pPr>
            <a:r>
              <a:rPr lang="en-US" sz="2400" smtClean="0"/>
              <a:t>Cà phê một nguồn gốc (single-origin coffee): chỉ dẫn địa lý (GI), tên gọi xuất xứ (DO)</a:t>
            </a:r>
          </a:p>
          <a:p>
            <a:pPr eaLnBrk="1" hangingPunct="1">
              <a:lnSpc>
                <a:spcPct val="80000"/>
              </a:lnSpc>
            </a:pPr>
            <a:endParaRPr lang="en-US" sz="280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b="1" smtClean="0"/>
              <a:t>Định nghĩa CPĐS</a:t>
            </a:r>
            <a:endParaRPr lang="en-US" sz="3200" b="1"/>
          </a:p>
        </p:txBody>
      </p:sp>
      <p:sp>
        <p:nvSpPr>
          <p:cNvPr id="3" name="Content Placeholder 2"/>
          <p:cNvSpPr>
            <a:spLocks noGrp="1"/>
          </p:cNvSpPr>
          <p:nvPr>
            <p:ph idx="1"/>
          </p:nvPr>
        </p:nvSpPr>
        <p:spPr>
          <a:xfrm>
            <a:off x="457200" y="1143000"/>
            <a:ext cx="8229600" cy="5715000"/>
          </a:xfrm>
        </p:spPr>
        <p:txBody>
          <a:bodyPr>
            <a:normAutofit fontScale="85000" lnSpcReduction="20000"/>
          </a:bodyPr>
          <a:lstStyle/>
          <a:p>
            <a:r>
              <a:rPr lang="en-US" smtClean="0"/>
              <a:t>1974 /1978: Erna Knutsen</a:t>
            </a:r>
          </a:p>
          <a:p>
            <a:r>
              <a:rPr lang="en-US" smtClean="0">
                <a:solidFill>
                  <a:srgbClr val="FF0000"/>
                </a:solidFill>
              </a:rPr>
              <a:t>≥ 80/100 điểm (SCA/CQI)</a:t>
            </a:r>
          </a:p>
          <a:p>
            <a:r>
              <a:rPr lang="en-US" smtClean="0">
                <a:solidFill>
                  <a:srgbClr val="FF0000"/>
                </a:solidFill>
              </a:rPr>
              <a:t>Mùi vị đầy đủ</a:t>
            </a:r>
          </a:p>
          <a:p>
            <a:r>
              <a:rPr lang="en-US" smtClean="0">
                <a:solidFill>
                  <a:srgbClr val="FF0000"/>
                </a:solidFill>
              </a:rPr>
              <a:t>Ít hoặc không có lỗi sơ cấp</a:t>
            </a:r>
          </a:p>
          <a:p>
            <a:r>
              <a:rPr lang="en-US" smtClean="0"/>
              <a:t>Thực hành: Phân hạng và thử nếm</a:t>
            </a:r>
          </a:p>
          <a:p>
            <a:endParaRPr lang="en-US" smtClean="0"/>
          </a:p>
          <a:p>
            <a:pPr lvl="1"/>
            <a:r>
              <a:rPr lang="en-US" smtClean="0"/>
              <a:t>Giống</a:t>
            </a:r>
          </a:p>
          <a:p>
            <a:pPr lvl="1"/>
            <a:r>
              <a:rPr lang="en-US" smtClean="0"/>
              <a:t>Điều kiện trồng trọt đặc thù (tự nhiên, canh tác)</a:t>
            </a:r>
          </a:p>
          <a:p>
            <a:pPr lvl="1"/>
            <a:r>
              <a:rPr lang="en-US" smtClean="0"/>
              <a:t>Sơ chế đặc biệt</a:t>
            </a:r>
          </a:p>
          <a:p>
            <a:pPr lvl="1"/>
            <a:r>
              <a:rPr lang="en-US" smtClean="0"/>
              <a:t>Rang xay, đóng gói, pha chế đặc biệt</a:t>
            </a:r>
          </a:p>
          <a:p>
            <a:pPr lvl="1">
              <a:buNone/>
            </a:pPr>
            <a:endParaRPr lang="en-US" smtClean="0"/>
          </a:p>
          <a:p>
            <a:r>
              <a:rPr lang="en-US" smtClean="0"/>
              <a:t>Nơi bán lẻ: coffee bar, cafés, cửa hàng chuyên bán cà phê, siêu thị</a:t>
            </a:r>
          </a:p>
          <a:p>
            <a:r>
              <a:rPr lang="en-US" smtClean="0"/>
              <a:t>Bao bì, trình bày khác biệt; số lượng ít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smtClean="0"/>
              <a:t>Khác biệt chính giữa CPĐS và CP thông thường</a:t>
            </a:r>
            <a:endParaRPr lang="en-US" sz="3200" b="1"/>
          </a:p>
        </p:txBody>
      </p:sp>
      <p:sp>
        <p:nvSpPr>
          <p:cNvPr id="3" name="Content Placeholder 2"/>
          <p:cNvSpPr>
            <a:spLocks noGrp="1"/>
          </p:cNvSpPr>
          <p:nvPr>
            <p:ph idx="1"/>
          </p:nvPr>
        </p:nvSpPr>
        <p:spPr/>
        <p:txBody>
          <a:bodyPr>
            <a:normAutofit fontScale="92500"/>
          </a:bodyPr>
          <a:lstStyle/>
          <a:p>
            <a:r>
              <a:rPr lang="en-US" b="1" smtClean="0"/>
              <a:t>Traceability: quốc gia → vùng → trang trại →  lô</a:t>
            </a:r>
          </a:p>
          <a:p>
            <a:pPr lvl="1"/>
            <a:r>
              <a:rPr lang="en-US" smtClean="0"/>
              <a:t>Giống, độ cao, đất, phương pháp chế biến, ngày thu hoạch – chế biến, vận chuyển, hậu cần, bằng cách nào và khi nào đến cơ sở rang xay</a:t>
            </a:r>
            <a:endParaRPr lang="en-US" b="1" smtClean="0"/>
          </a:p>
          <a:p>
            <a:r>
              <a:rPr lang="en-US" b="1" smtClean="0"/>
              <a:t>Loài/giống cà phê</a:t>
            </a:r>
          </a:p>
          <a:p>
            <a:r>
              <a:rPr lang="en-US" b="1" smtClean="0"/>
              <a:t>Khối lượng có sẵn</a:t>
            </a:r>
          </a:p>
          <a:p>
            <a:r>
              <a:rPr lang="en-US" b="1" smtClean="0"/>
              <a:t>Mới rang: rang càng sớm càng tốt, chất lượng tốt nhất 7 - 10 ngày sau rang</a:t>
            </a:r>
          </a:p>
          <a:p>
            <a:r>
              <a:rPr lang="en-US" b="1" smtClean="0"/>
              <a:t>Phân hạng và thử nếm theo SCA/CQI</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smtClean="0"/>
              <a:t>So sánh mô hình kinh doanh CPĐS và CPTT</a:t>
            </a:r>
            <a:endParaRPr lang="en-US" sz="3200"/>
          </a:p>
        </p:txBody>
      </p:sp>
      <p:graphicFrame>
        <p:nvGraphicFramePr>
          <p:cNvPr id="4" name="Content Placeholder 3"/>
          <p:cNvGraphicFramePr>
            <a:graphicFrameLocks noGrp="1"/>
          </p:cNvGraphicFramePr>
          <p:nvPr>
            <p:ph idx="1"/>
          </p:nvPr>
        </p:nvGraphicFramePr>
        <p:xfrm>
          <a:off x="0" y="990600"/>
          <a:ext cx="9144000" cy="5842000"/>
        </p:xfrm>
        <a:graphic>
          <a:graphicData uri="http://schemas.openxmlformats.org/drawingml/2006/table">
            <a:tbl>
              <a:tblPr firstRow="1" bandRow="1">
                <a:tableStyleId>{5C22544A-7EE6-4342-B048-85BDC9FD1C3A}</a:tableStyleId>
              </a:tblPr>
              <a:tblGrid>
                <a:gridCol w="1752600"/>
                <a:gridCol w="2057400"/>
                <a:gridCol w="2590800"/>
                <a:gridCol w="2743200"/>
              </a:tblGrid>
              <a:tr h="714652">
                <a:tc>
                  <a:txBody>
                    <a:bodyPr/>
                    <a:lstStyle/>
                    <a:p>
                      <a:endParaRPr lang="en-US"/>
                    </a:p>
                  </a:txBody>
                  <a:tcPr/>
                </a:tc>
                <a:tc>
                  <a:txBody>
                    <a:bodyPr/>
                    <a:lstStyle/>
                    <a:p>
                      <a:endParaRPr lang="en-US"/>
                    </a:p>
                  </a:txBody>
                  <a:tcPr/>
                </a:tc>
                <a:tc>
                  <a:txBody>
                    <a:bodyPr/>
                    <a:lstStyle/>
                    <a:p>
                      <a:r>
                        <a:rPr lang="en-US" smtClean="0"/>
                        <a:t>Mô</a:t>
                      </a:r>
                      <a:r>
                        <a:rPr lang="en-US" baseline="0" smtClean="0"/>
                        <a:t> hình cà phê thông thường</a:t>
                      </a:r>
                      <a:endParaRPr lang="en-US"/>
                    </a:p>
                  </a:txBody>
                  <a:tcPr/>
                </a:tc>
                <a:tc>
                  <a:txBody>
                    <a:bodyPr/>
                    <a:lstStyle/>
                    <a:p>
                      <a:r>
                        <a:rPr lang="en-US" smtClean="0"/>
                        <a:t>Mô</a:t>
                      </a:r>
                      <a:r>
                        <a:rPr lang="en-US" baseline="0" smtClean="0"/>
                        <a:t> hình cà phê  đặc sản</a:t>
                      </a:r>
                      <a:endParaRPr lang="en-US"/>
                    </a:p>
                  </a:txBody>
                  <a:tcPr/>
                </a:tc>
              </a:tr>
              <a:tr h="414045">
                <a:tc>
                  <a:txBody>
                    <a:bodyPr/>
                    <a:lstStyle/>
                    <a:p>
                      <a:r>
                        <a:rPr lang="en-US" b="1" smtClean="0"/>
                        <a:t>GIÁ</a:t>
                      </a:r>
                      <a:r>
                        <a:rPr lang="en-US" b="1" baseline="0" smtClean="0"/>
                        <a:t> TRỊ</a:t>
                      </a:r>
                      <a:endParaRPr lang="en-US" b="1"/>
                    </a:p>
                  </a:txBody>
                  <a:tcPr/>
                </a:tc>
                <a:tc>
                  <a:txBody>
                    <a:bodyPr/>
                    <a:lstStyle/>
                    <a:p>
                      <a:r>
                        <a:rPr lang="en-US" smtClean="0"/>
                        <a:t>Đặc trưng</a:t>
                      </a:r>
                      <a:r>
                        <a:rPr lang="en-US" baseline="0" smtClean="0"/>
                        <a:t> SP</a:t>
                      </a:r>
                      <a:endParaRPr lang="en-US"/>
                    </a:p>
                  </a:txBody>
                  <a:tcPr/>
                </a:tc>
                <a:tc>
                  <a:txBody>
                    <a:bodyPr/>
                    <a:lstStyle/>
                    <a:p>
                      <a:r>
                        <a:rPr lang="en-US" smtClean="0"/>
                        <a:t>Đồng đều</a:t>
                      </a:r>
                      <a:endParaRPr lang="en-US"/>
                    </a:p>
                  </a:txBody>
                  <a:tcPr/>
                </a:tc>
                <a:tc>
                  <a:txBody>
                    <a:bodyPr/>
                    <a:lstStyle/>
                    <a:p>
                      <a:r>
                        <a:rPr lang="en-US" smtClean="0"/>
                        <a:t>Khác</a:t>
                      </a:r>
                      <a:r>
                        <a:rPr lang="en-US" baseline="0" smtClean="0"/>
                        <a:t> biệt</a:t>
                      </a:r>
                      <a:endParaRPr lang="en-US"/>
                    </a:p>
                  </a:txBody>
                  <a:tcPr/>
                </a:tc>
              </a:tr>
              <a:tr h="414045">
                <a:tc>
                  <a:txBody>
                    <a:bodyPr/>
                    <a:lstStyle/>
                    <a:p>
                      <a:endParaRPr lang="en-US"/>
                    </a:p>
                  </a:txBody>
                  <a:tcPr/>
                </a:tc>
                <a:tc>
                  <a:txBody>
                    <a:bodyPr/>
                    <a:lstStyle/>
                    <a:p>
                      <a:r>
                        <a:rPr lang="en-US" smtClean="0"/>
                        <a:t>Khả năng</a:t>
                      </a:r>
                      <a:r>
                        <a:rPr lang="en-US" baseline="0" smtClean="0"/>
                        <a:t> nâng cao</a:t>
                      </a:r>
                      <a:endParaRPr lang="en-US"/>
                    </a:p>
                  </a:txBody>
                  <a:tcPr/>
                </a:tc>
                <a:tc>
                  <a:txBody>
                    <a:bodyPr/>
                    <a:lstStyle/>
                    <a:p>
                      <a:r>
                        <a:rPr lang="en-US" smtClean="0"/>
                        <a:t>Hạn chế</a:t>
                      </a:r>
                      <a:endParaRPr lang="en-US"/>
                    </a:p>
                  </a:txBody>
                  <a:tcPr/>
                </a:tc>
                <a:tc>
                  <a:txBody>
                    <a:bodyPr/>
                    <a:lstStyle/>
                    <a:p>
                      <a:r>
                        <a:rPr lang="en-US" smtClean="0"/>
                        <a:t>Cao </a:t>
                      </a:r>
                      <a:endParaRPr lang="en-US"/>
                    </a:p>
                  </a:txBody>
                  <a:tcPr/>
                </a:tc>
              </a:tr>
              <a:tr h="414045">
                <a:tc>
                  <a:txBody>
                    <a:bodyPr/>
                    <a:lstStyle/>
                    <a:p>
                      <a:endParaRPr lang="en-US"/>
                    </a:p>
                  </a:txBody>
                  <a:tcPr>
                    <a:lnB w="12700" cap="flat" cmpd="sng" algn="ctr">
                      <a:solidFill>
                        <a:schemeClr val="tx1"/>
                      </a:solidFill>
                      <a:prstDash val="solid"/>
                      <a:round/>
                      <a:headEnd type="none" w="med" len="med"/>
                      <a:tailEnd type="none" w="med" len="med"/>
                    </a:lnB>
                  </a:tcPr>
                </a:tc>
                <a:tc>
                  <a:txBody>
                    <a:bodyPr/>
                    <a:lstStyle/>
                    <a:p>
                      <a:r>
                        <a:rPr lang="en-US" smtClean="0"/>
                        <a:t>Tiêu</a:t>
                      </a:r>
                      <a:r>
                        <a:rPr lang="en-US" baseline="0" smtClean="0"/>
                        <a:t> chuẩn CL</a:t>
                      </a:r>
                      <a:endParaRPr lang="en-US"/>
                    </a:p>
                  </a:txBody>
                  <a:tcPr>
                    <a:lnB w="12700" cap="flat" cmpd="sng" algn="ctr">
                      <a:solidFill>
                        <a:schemeClr val="tx1"/>
                      </a:solidFill>
                      <a:prstDash val="solid"/>
                      <a:round/>
                      <a:headEnd type="none" w="med" len="med"/>
                      <a:tailEnd type="none" w="med" len="med"/>
                    </a:lnB>
                  </a:tcPr>
                </a:tc>
                <a:tc>
                  <a:txBody>
                    <a:bodyPr/>
                    <a:lstStyle/>
                    <a:p>
                      <a:r>
                        <a:rPr lang="en-US" smtClean="0"/>
                        <a:t>Loài/QG SX/Nhân</a:t>
                      </a:r>
                      <a:endParaRPr lang="en-US"/>
                    </a:p>
                  </a:txBody>
                  <a:tcPr>
                    <a:lnB w="12700" cap="flat" cmpd="sng" algn="ctr">
                      <a:solidFill>
                        <a:schemeClr val="tx1"/>
                      </a:solidFill>
                      <a:prstDash val="solid"/>
                      <a:round/>
                      <a:headEnd type="none" w="med" len="med"/>
                      <a:tailEnd type="none" w="med" len="med"/>
                    </a:lnB>
                  </a:tcPr>
                </a:tc>
                <a:tc>
                  <a:txBody>
                    <a:bodyPr/>
                    <a:lstStyle/>
                    <a:p>
                      <a:r>
                        <a:rPr lang="en-US" smtClean="0"/>
                        <a:t>SCA/CQI</a:t>
                      </a:r>
                      <a:endParaRPr lang="en-US"/>
                    </a:p>
                  </a:txBody>
                  <a:tcPr>
                    <a:lnB w="12700" cap="flat" cmpd="sng" algn="ctr">
                      <a:solidFill>
                        <a:schemeClr val="tx1"/>
                      </a:solidFill>
                      <a:prstDash val="solid"/>
                      <a:round/>
                      <a:headEnd type="none" w="med" len="med"/>
                      <a:tailEnd type="none" w="med" len="med"/>
                    </a:lnB>
                  </a:tcPr>
                </a:tc>
              </a:tr>
              <a:tr h="714652">
                <a:tc>
                  <a:txBody>
                    <a:bodyPr/>
                    <a:lstStyle/>
                    <a:p>
                      <a:r>
                        <a:rPr lang="en-US" b="1" smtClean="0"/>
                        <a:t>KHÁCH</a:t>
                      </a:r>
                      <a:r>
                        <a:rPr lang="en-US" b="1" baseline="0" smtClean="0"/>
                        <a:t> HÀNG</a:t>
                      </a:r>
                      <a:endParaRPr lang="en-US" b="1"/>
                    </a:p>
                  </a:txBody>
                  <a:tcPr>
                    <a:lnT w="12700" cap="flat" cmpd="sng" algn="ctr">
                      <a:solidFill>
                        <a:schemeClr val="tx1"/>
                      </a:solidFill>
                      <a:prstDash val="solid"/>
                      <a:round/>
                      <a:headEnd type="none" w="med" len="med"/>
                      <a:tailEnd type="none" w="med" len="med"/>
                    </a:lnT>
                  </a:tcPr>
                </a:tc>
                <a:tc>
                  <a:txBody>
                    <a:bodyPr/>
                    <a:lstStyle/>
                    <a:p>
                      <a:r>
                        <a:rPr lang="en-US" smtClean="0"/>
                        <a:t>Mục tiêu</a:t>
                      </a:r>
                      <a:endParaRPr lang="en-US"/>
                    </a:p>
                  </a:txBody>
                  <a:tcPr>
                    <a:lnT w="12700" cap="flat" cmpd="sng" algn="ctr">
                      <a:solidFill>
                        <a:schemeClr val="tx1"/>
                      </a:solidFill>
                      <a:prstDash val="solid"/>
                      <a:round/>
                      <a:headEnd type="none" w="med" len="med"/>
                      <a:tailEnd type="none" w="med" len="med"/>
                    </a:lnT>
                  </a:tcPr>
                </a:tc>
                <a:tc>
                  <a:txBody>
                    <a:bodyPr/>
                    <a:lstStyle/>
                    <a:p>
                      <a:r>
                        <a:rPr lang="en-US" smtClean="0"/>
                        <a:t>Khối lượng</a:t>
                      </a:r>
                      <a:r>
                        <a:rPr lang="en-US" baseline="0" smtClean="0"/>
                        <a:t> lớn</a:t>
                      </a:r>
                      <a:endParaRPr lang="en-US"/>
                    </a:p>
                  </a:txBody>
                  <a:tcPr>
                    <a:lnT w="12700" cap="flat" cmpd="sng" algn="ctr">
                      <a:solidFill>
                        <a:schemeClr val="tx1"/>
                      </a:solidFill>
                      <a:prstDash val="solid"/>
                      <a:round/>
                      <a:headEnd type="none" w="med" len="med"/>
                      <a:tailEnd type="none" w="med" len="med"/>
                    </a:lnT>
                  </a:tcPr>
                </a:tc>
                <a:tc>
                  <a:txBody>
                    <a:bodyPr/>
                    <a:lstStyle/>
                    <a:p>
                      <a:r>
                        <a:rPr lang="en-US" smtClean="0"/>
                        <a:t>Đẳng cấp/đam</a:t>
                      </a:r>
                      <a:r>
                        <a:rPr lang="en-US" baseline="0" smtClean="0"/>
                        <a:t> mê/sở thích</a:t>
                      </a:r>
                      <a:endParaRPr lang="en-US"/>
                    </a:p>
                  </a:txBody>
                  <a:tcPr>
                    <a:lnT w="12700" cap="flat" cmpd="sng" algn="ctr">
                      <a:solidFill>
                        <a:schemeClr val="tx1"/>
                      </a:solidFill>
                      <a:prstDash val="solid"/>
                      <a:round/>
                      <a:headEnd type="none" w="med" len="med"/>
                      <a:tailEnd type="none" w="med" len="med"/>
                    </a:lnT>
                  </a:tcPr>
                </a:tc>
              </a:tr>
              <a:tr h="1020932">
                <a:tc>
                  <a:txBody>
                    <a:bodyPr/>
                    <a:lstStyle/>
                    <a:p>
                      <a:endParaRPr lang="en-US"/>
                    </a:p>
                  </a:txBody>
                  <a:tcPr>
                    <a:lnB w="12700" cap="flat" cmpd="sng" algn="ctr">
                      <a:solidFill>
                        <a:schemeClr val="tx1"/>
                      </a:solidFill>
                      <a:prstDash val="solid"/>
                      <a:round/>
                      <a:headEnd type="none" w="med" len="med"/>
                      <a:tailEnd type="none" w="med" len="med"/>
                    </a:lnB>
                  </a:tcPr>
                </a:tc>
                <a:tc>
                  <a:txBody>
                    <a:bodyPr/>
                    <a:lstStyle/>
                    <a:p>
                      <a:r>
                        <a:rPr lang="en-US" smtClean="0"/>
                        <a:t>Mức</a:t>
                      </a:r>
                      <a:r>
                        <a:rPr lang="en-US" baseline="0" smtClean="0"/>
                        <a:t> tiêu thụ</a:t>
                      </a:r>
                      <a:endParaRPr lang="en-US"/>
                    </a:p>
                  </a:txBody>
                  <a:tcPr>
                    <a:lnB w="12700" cap="flat" cmpd="sng" algn="ctr">
                      <a:solidFill>
                        <a:schemeClr val="tx1"/>
                      </a:solidFill>
                      <a:prstDash val="solid"/>
                      <a:round/>
                      <a:headEnd type="none" w="med" len="med"/>
                      <a:tailEnd type="none" w="med" len="med"/>
                    </a:lnB>
                  </a:tcPr>
                </a:tc>
                <a:tc>
                  <a:txBody>
                    <a:bodyPr/>
                    <a:lstStyle/>
                    <a:p>
                      <a:r>
                        <a:rPr lang="en-US" smtClean="0"/>
                        <a:t>Bắt đầu</a:t>
                      </a:r>
                      <a:r>
                        <a:rPr lang="en-US" baseline="0" smtClean="0"/>
                        <a:t> giảm từ 1960s</a:t>
                      </a:r>
                      <a:endParaRPr lang="en-US"/>
                    </a:p>
                  </a:txBody>
                  <a:tcPr>
                    <a:lnB w="12700" cap="flat" cmpd="sng" algn="ctr">
                      <a:solidFill>
                        <a:schemeClr val="tx1"/>
                      </a:solidFill>
                      <a:prstDash val="solid"/>
                      <a:round/>
                      <a:headEnd type="none" w="med" len="med"/>
                      <a:tailEnd type="none" w="med" len="med"/>
                    </a:lnB>
                  </a:tcPr>
                </a:tc>
                <a:tc>
                  <a:txBody>
                    <a:bodyPr/>
                    <a:lstStyle/>
                    <a:p>
                      <a:r>
                        <a:rPr lang="en-US" smtClean="0"/>
                        <a:t>Bắt đầu</a:t>
                      </a:r>
                      <a:r>
                        <a:rPr lang="en-US" baseline="0" smtClean="0"/>
                        <a:t> tăng 1980s, tăng nhanh sau 1990s</a:t>
                      </a:r>
                      <a:endParaRPr lang="en-US"/>
                    </a:p>
                  </a:txBody>
                  <a:tcPr>
                    <a:lnB w="12700" cap="flat" cmpd="sng" algn="ctr">
                      <a:solidFill>
                        <a:schemeClr val="tx1"/>
                      </a:solidFill>
                      <a:prstDash val="solid"/>
                      <a:round/>
                      <a:headEnd type="none" w="med" len="med"/>
                      <a:tailEnd type="none" w="med" len="med"/>
                    </a:lnB>
                  </a:tcPr>
                </a:tc>
              </a:tr>
              <a:tr h="1020932">
                <a:tc>
                  <a:txBody>
                    <a:bodyPr/>
                    <a:lstStyle/>
                    <a:p>
                      <a:r>
                        <a:rPr lang="en-US" b="1" smtClean="0"/>
                        <a:t>QUẢN</a:t>
                      </a:r>
                      <a:r>
                        <a:rPr lang="en-US" b="1" baseline="0" smtClean="0"/>
                        <a:t> TRỊ</a:t>
                      </a:r>
                      <a:endParaRPr lang="en-US" b="1"/>
                    </a:p>
                  </a:txBody>
                  <a:tcPr>
                    <a:lnT w="12700" cap="flat" cmpd="sng" algn="ctr">
                      <a:solidFill>
                        <a:schemeClr val="tx1"/>
                      </a:solidFill>
                      <a:prstDash val="solid"/>
                      <a:round/>
                      <a:headEnd type="none" w="med" len="med"/>
                      <a:tailEnd type="none" w="med" len="med"/>
                    </a:lnT>
                  </a:tcPr>
                </a:tc>
                <a:tc>
                  <a:txBody>
                    <a:bodyPr/>
                    <a:lstStyle/>
                    <a:p>
                      <a:r>
                        <a:rPr lang="en-US" smtClean="0"/>
                        <a:t>Tìm</a:t>
                      </a:r>
                      <a:r>
                        <a:rPr lang="en-US" baseline="0" smtClean="0"/>
                        <a:t> mua hàng</a:t>
                      </a:r>
                      <a:endParaRPr lang="en-US"/>
                    </a:p>
                  </a:txBody>
                  <a:tcPr>
                    <a:lnT w="12700" cap="flat" cmpd="sng" algn="ctr">
                      <a:solidFill>
                        <a:schemeClr val="tx1"/>
                      </a:solidFill>
                      <a:prstDash val="solid"/>
                      <a:round/>
                      <a:headEnd type="none" w="med" len="med"/>
                      <a:tailEnd type="none" w="med" len="med"/>
                    </a:lnT>
                  </a:tcPr>
                </a:tc>
                <a:tc>
                  <a:txBody>
                    <a:bodyPr/>
                    <a:lstStyle/>
                    <a:p>
                      <a:r>
                        <a:rPr lang="en-US" smtClean="0"/>
                        <a:t>Khối lượng</a:t>
                      </a:r>
                      <a:r>
                        <a:rPr lang="en-US" baseline="0" smtClean="0"/>
                        <a:t> lớn</a:t>
                      </a:r>
                    </a:p>
                    <a:p>
                      <a:r>
                        <a:rPr lang="en-US" baseline="0" smtClean="0"/>
                        <a:t>Không đặt CL đến ND</a:t>
                      </a:r>
                      <a:endParaRPr lang="en-US"/>
                    </a:p>
                  </a:txBody>
                  <a:tcPr>
                    <a:lnT w="12700" cap="flat" cmpd="sng" algn="ctr">
                      <a:solidFill>
                        <a:schemeClr val="tx1"/>
                      </a:solidFill>
                      <a:prstDash val="solid"/>
                      <a:round/>
                      <a:headEnd type="none" w="med" len="med"/>
                      <a:tailEnd type="none" w="med" len="med"/>
                    </a:lnT>
                  </a:tcPr>
                </a:tc>
                <a:tc>
                  <a:txBody>
                    <a:bodyPr/>
                    <a:lstStyle/>
                    <a:p>
                      <a:r>
                        <a:rPr lang="en-US" smtClean="0"/>
                        <a:t>Khối</a:t>
                      </a:r>
                      <a:r>
                        <a:rPr lang="en-US" baseline="0" smtClean="0"/>
                        <a:t> lượng ít</a:t>
                      </a:r>
                    </a:p>
                    <a:p>
                      <a:r>
                        <a:rPr lang="en-US" baseline="0" smtClean="0"/>
                        <a:t>Đặt hàng CL tới ND</a:t>
                      </a:r>
                      <a:endParaRPr lang="en-US"/>
                    </a:p>
                  </a:txBody>
                  <a:tcPr>
                    <a:lnT w="12700" cap="flat" cmpd="sng" algn="ctr">
                      <a:solidFill>
                        <a:schemeClr val="tx1"/>
                      </a:solidFill>
                      <a:prstDash val="solid"/>
                      <a:round/>
                      <a:headEnd type="none" w="med" len="med"/>
                      <a:tailEnd type="none" w="med" len="med"/>
                    </a:lnT>
                  </a:tcPr>
                </a:tc>
              </a:tr>
              <a:tr h="714652">
                <a:tc>
                  <a:txBody>
                    <a:bodyPr/>
                    <a:lstStyle/>
                    <a:p>
                      <a:endParaRPr lang="en-US"/>
                    </a:p>
                  </a:txBody>
                  <a:tcPr/>
                </a:tc>
                <a:tc>
                  <a:txBody>
                    <a:bodyPr/>
                    <a:lstStyle/>
                    <a:p>
                      <a:r>
                        <a:rPr lang="en-US" smtClean="0"/>
                        <a:t>Rang</a:t>
                      </a:r>
                      <a:endParaRPr lang="en-US"/>
                    </a:p>
                  </a:txBody>
                  <a:tcPr/>
                </a:tc>
                <a:tc>
                  <a:txBody>
                    <a:bodyPr/>
                    <a:lstStyle/>
                    <a:p>
                      <a:r>
                        <a:rPr lang="en-US" smtClean="0"/>
                        <a:t>Khối lượng</a:t>
                      </a:r>
                      <a:r>
                        <a:rPr lang="en-US" baseline="0" smtClean="0"/>
                        <a:t> lớn/phối trộn</a:t>
                      </a:r>
                      <a:endParaRPr lang="en-US"/>
                    </a:p>
                  </a:txBody>
                  <a:tcPr/>
                </a:tc>
                <a:tc>
                  <a:txBody>
                    <a:bodyPr/>
                    <a:lstStyle/>
                    <a:p>
                      <a:r>
                        <a:rPr lang="en-US" smtClean="0"/>
                        <a:t>Theo lô</a:t>
                      </a:r>
                      <a:r>
                        <a:rPr lang="en-US" baseline="0" smtClean="0"/>
                        <a:t> hàng</a:t>
                      </a:r>
                    </a:p>
                    <a:p>
                      <a:r>
                        <a:rPr lang="en-US" baseline="0" smtClean="0"/>
                        <a:t>Nghệ thuật rang</a:t>
                      </a:r>
                      <a:endParaRPr lang="en-US"/>
                    </a:p>
                  </a:txBody>
                  <a:tcPr/>
                </a:tc>
              </a:tr>
              <a:tr h="414045">
                <a:tc>
                  <a:txBody>
                    <a:bodyPr/>
                    <a:lstStyle/>
                    <a:p>
                      <a:endParaRPr lang="en-US"/>
                    </a:p>
                  </a:txBody>
                  <a:tcPr>
                    <a:lnB w="12700" cap="flat" cmpd="sng" algn="ctr">
                      <a:solidFill>
                        <a:schemeClr val="tx1"/>
                      </a:solidFill>
                      <a:prstDash val="solid"/>
                      <a:round/>
                      <a:headEnd type="none" w="med" len="med"/>
                      <a:tailEnd type="none" w="med" len="med"/>
                    </a:lnB>
                  </a:tcPr>
                </a:tc>
                <a:tc>
                  <a:txBody>
                    <a:bodyPr/>
                    <a:lstStyle/>
                    <a:p>
                      <a:r>
                        <a:rPr lang="en-US" smtClean="0"/>
                        <a:t>Cấu trúc</a:t>
                      </a:r>
                      <a:r>
                        <a:rPr lang="en-US" baseline="0" smtClean="0"/>
                        <a:t> thị trường</a:t>
                      </a:r>
                      <a:endParaRPr lang="en-US"/>
                    </a:p>
                  </a:txBody>
                  <a:tcPr>
                    <a:lnB w="12700" cap="flat" cmpd="sng" algn="ctr">
                      <a:solidFill>
                        <a:schemeClr val="tx1"/>
                      </a:solidFill>
                      <a:prstDash val="solid"/>
                      <a:round/>
                      <a:headEnd type="none" w="med" len="med"/>
                      <a:tailEnd type="none" w="med" len="med"/>
                    </a:lnB>
                  </a:tcPr>
                </a:tc>
                <a:tc>
                  <a:txBody>
                    <a:bodyPr/>
                    <a:lstStyle/>
                    <a:p>
                      <a:r>
                        <a:rPr lang="en-US" smtClean="0"/>
                        <a:t>Tập trung</a:t>
                      </a:r>
                      <a:endParaRPr lang="en-US"/>
                    </a:p>
                  </a:txBody>
                  <a:tcPr>
                    <a:lnB w="12700" cap="flat" cmpd="sng" algn="ctr">
                      <a:solidFill>
                        <a:schemeClr val="tx1"/>
                      </a:solidFill>
                      <a:prstDash val="solid"/>
                      <a:round/>
                      <a:headEnd type="none" w="med" len="med"/>
                      <a:tailEnd type="none" w="med" len="med"/>
                    </a:lnB>
                  </a:tcPr>
                </a:tc>
                <a:tc>
                  <a:txBody>
                    <a:bodyPr/>
                    <a:lstStyle/>
                    <a:p>
                      <a:r>
                        <a:rPr lang="en-US" smtClean="0"/>
                        <a:t>Phân</a:t>
                      </a:r>
                      <a:r>
                        <a:rPr lang="en-US" baseline="0" smtClean="0"/>
                        <a:t> khúc mạnh</a:t>
                      </a:r>
                      <a:endParaRPr lang="en-US"/>
                    </a:p>
                  </a:txBody>
                  <a:tcPr>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715962"/>
          </a:xfrm>
        </p:spPr>
        <p:txBody>
          <a:bodyPr>
            <a:normAutofit/>
          </a:bodyPr>
          <a:lstStyle/>
          <a:p>
            <a:r>
              <a:rPr lang="en-US" sz="3200" b="1" smtClean="0"/>
              <a:t>Thị trường Mỹ</a:t>
            </a:r>
            <a:endParaRPr lang="en-US" sz="3200" b="1"/>
          </a:p>
        </p:txBody>
      </p:sp>
      <p:sp>
        <p:nvSpPr>
          <p:cNvPr id="6" name="Content Placeholder 5"/>
          <p:cNvSpPr>
            <a:spLocks noGrp="1"/>
          </p:cNvSpPr>
          <p:nvPr>
            <p:ph idx="1"/>
          </p:nvPr>
        </p:nvSpPr>
        <p:spPr>
          <a:xfrm>
            <a:off x="304800" y="1143000"/>
            <a:ext cx="8610600" cy="5181600"/>
          </a:xfrm>
        </p:spPr>
        <p:txBody>
          <a:bodyPr>
            <a:normAutofit fontScale="77500" lnSpcReduction="20000"/>
          </a:bodyPr>
          <a:lstStyle/>
          <a:p>
            <a:r>
              <a:rPr lang="en-US" b="1" smtClean="0"/>
              <a:t>Tỉ lệ người trưởng thành Mỹ uống cà phê đặc sản </a:t>
            </a:r>
            <a:endParaRPr lang="en-US" smtClean="0"/>
          </a:p>
          <a:p>
            <a:pPr lvl="1"/>
            <a:r>
              <a:rPr lang="en-US" smtClean="0"/>
              <a:t>Hàng ngày, hàng tuần, thỉnh thoảng</a:t>
            </a:r>
          </a:p>
          <a:p>
            <a:pPr lvl="1"/>
            <a:r>
              <a:rPr lang="en-US" smtClean="0"/>
              <a:t>18 năm qua, tỉ lệ uống hàng ngày tăng cao nhất: 9% (1999) lên 41% (2017)</a:t>
            </a:r>
          </a:p>
          <a:p>
            <a:pPr lvl="1"/>
            <a:r>
              <a:rPr lang="en-US" smtClean="0"/>
              <a:t>Riêng 2017 tăng 10 % từ 31% (2016)</a:t>
            </a:r>
          </a:p>
          <a:p>
            <a:pPr lvl="1"/>
            <a:r>
              <a:rPr lang="en-US" smtClean="0"/>
              <a:t>Tỉ lệ người uống hàng tuần tăng đều từ 2001, riêng 2017 là 53%, tăng từ 45% (2016)</a:t>
            </a:r>
          </a:p>
          <a:p>
            <a:pPr lvl="1"/>
            <a:r>
              <a:rPr lang="en-US" smtClean="0"/>
              <a:t>Tỉ lệ người thỉnh thoảng uống hầu như không tăng, ở mức khoảng 60% </a:t>
            </a:r>
          </a:p>
          <a:p>
            <a:endParaRPr lang="en-US" smtClean="0"/>
          </a:p>
          <a:p>
            <a:r>
              <a:rPr lang="en-US" b="1" smtClean="0"/>
              <a:t>Số tách cà phê/ngày/người Mỹ</a:t>
            </a:r>
          </a:p>
          <a:p>
            <a:pPr lvl="1"/>
            <a:r>
              <a:rPr lang="en-US" smtClean="0"/>
              <a:t>Tăng từ 2,24 tách (2001) lên 2,97 tách (2017)</a:t>
            </a:r>
          </a:p>
          <a:p>
            <a:pPr lvl="1"/>
            <a:endParaRPr lang="en-US" smtClean="0"/>
          </a:p>
          <a:p>
            <a:r>
              <a:rPr lang="en-US" b="1" smtClean="0"/>
              <a:t>Thị phần cà phê đặc sản ở Mỹ, tính theo tách</a:t>
            </a:r>
          </a:p>
          <a:p>
            <a:pPr lvl="1"/>
            <a:r>
              <a:rPr lang="en-US" smtClean="0"/>
              <a:t>40% (2010) lên 59% (2017)</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http://www.scanews.coffee/wp-content/uploads/2017/11/Screen-Shot-2017-11-29-at-2.06.34-PM.png">
            <a:hlinkClick r:id="rId2"/>
          </p:cNvPr>
          <p:cNvPicPr/>
          <p:nvPr/>
        </p:nvPicPr>
        <p:blipFill>
          <a:blip r:embed="rId3"/>
          <a:srcRect/>
          <a:stretch>
            <a:fillRect/>
          </a:stretch>
        </p:blipFill>
        <p:spPr bwMode="auto">
          <a:xfrm>
            <a:off x="0" y="0"/>
            <a:ext cx="9143999" cy="6858000"/>
          </a:xfrm>
          <a:prstGeom prst="rect">
            <a:avLst/>
          </a:prstGeom>
          <a:noFill/>
          <a:ln w="9525">
            <a:noFill/>
            <a:miter lim="800000"/>
            <a:headEnd/>
            <a:tailEnd/>
          </a:ln>
        </p:spPr>
      </p:pic>
      <p:sp>
        <p:nvSpPr>
          <p:cNvPr id="4" name="Rounded Rectangle 3"/>
          <p:cNvSpPr/>
          <p:nvPr/>
        </p:nvSpPr>
        <p:spPr>
          <a:xfrm>
            <a:off x="4114800" y="914400"/>
            <a:ext cx="50292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smtClean="0"/>
              <a:t>Tỉ lệ người trưởng thành Mỹ uống cà phê đặc sản</a:t>
            </a:r>
          </a:p>
        </p:txBody>
      </p:sp>
      <p:sp>
        <p:nvSpPr>
          <p:cNvPr id="5" name="Rounded Rectangle 4"/>
          <p:cNvSpPr/>
          <p:nvPr/>
        </p:nvSpPr>
        <p:spPr>
          <a:xfrm>
            <a:off x="1066800" y="4191000"/>
            <a:ext cx="32766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smtClean="0"/>
              <a:t>Số tách cà phê/ngày/người Mỹ</a:t>
            </a:r>
          </a:p>
        </p:txBody>
      </p:sp>
      <p:sp>
        <p:nvSpPr>
          <p:cNvPr id="6" name="Rounded Rectangle 5"/>
          <p:cNvSpPr/>
          <p:nvPr/>
        </p:nvSpPr>
        <p:spPr>
          <a:xfrm>
            <a:off x="4572000" y="4191000"/>
            <a:ext cx="45720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smtClean="0"/>
              <a:t>Thị phần cà phê đặc sản ở Mỹ, tính theo tách</a:t>
            </a:r>
            <a:endParaRPr lang="en-US" b="1"/>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914400"/>
          </a:xfrm>
        </p:spPr>
        <p:txBody>
          <a:bodyPr>
            <a:normAutofit/>
          </a:bodyPr>
          <a:lstStyle/>
          <a:p>
            <a:r>
              <a:rPr lang="en-US" sz="3200" b="1" smtClean="0"/>
              <a:t>Thị trường Tây Âu 2017</a:t>
            </a:r>
            <a:endParaRPr lang="en-US" sz="3200" b="1"/>
          </a:p>
        </p:txBody>
      </p:sp>
      <p:sp>
        <p:nvSpPr>
          <p:cNvPr id="4" name="Content Placeholder 3"/>
          <p:cNvSpPr>
            <a:spLocks noGrp="1"/>
          </p:cNvSpPr>
          <p:nvPr>
            <p:ph idx="1"/>
          </p:nvPr>
        </p:nvSpPr>
        <p:spPr>
          <a:xfrm>
            <a:off x="457200" y="914400"/>
            <a:ext cx="8458200" cy="5486400"/>
          </a:xfrm>
        </p:spPr>
        <p:txBody>
          <a:bodyPr>
            <a:normAutofit fontScale="92500" lnSpcReduction="10000"/>
          </a:bodyPr>
          <a:lstStyle/>
          <a:p>
            <a:pPr>
              <a:buNone/>
            </a:pPr>
            <a:r>
              <a:rPr lang="en-US" b="1" smtClean="0"/>
              <a:t>	</a:t>
            </a:r>
            <a:r>
              <a:rPr lang="en-US" b="1" u="sng" smtClean="0"/>
              <a:t>Quán Cafés </a:t>
            </a:r>
            <a:r>
              <a:rPr lang="en-US" b="1" smtClean="0"/>
              <a:t>(Cafés) </a:t>
            </a:r>
            <a:r>
              <a:rPr lang="en-US" smtClean="0"/>
              <a:t>và</a:t>
            </a:r>
            <a:r>
              <a:rPr lang="en-US" b="1" smtClean="0"/>
              <a:t> </a:t>
            </a:r>
            <a:r>
              <a:rPr lang="en-US" b="1" u="sng" smtClean="0"/>
              <a:t>Cửa hàng chủ yếu cà phê </a:t>
            </a:r>
            <a:r>
              <a:rPr lang="en-US" b="1" smtClean="0"/>
              <a:t>(Coffee focused shops)</a:t>
            </a:r>
            <a:r>
              <a:rPr lang="en-US" b="1" u="sng" smtClean="0"/>
              <a:t> </a:t>
            </a:r>
          </a:p>
          <a:p>
            <a:pPr lvl="0"/>
            <a:r>
              <a:rPr lang="en-US" smtClean="0"/>
              <a:t>Số quán cafes: 301.593, doanh số bán lẻ € 45,8 tỉ </a:t>
            </a:r>
          </a:p>
          <a:p>
            <a:pPr lvl="0"/>
            <a:r>
              <a:rPr lang="en-US" smtClean="0"/>
              <a:t>Số cửa hàng chủ yếu cà phê: 13.344, doanh số bán lẻ € 6,2 billion </a:t>
            </a:r>
          </a:p>
          <a:p>
            <a:pPr lvl="0"/>
            <a:r>
              <a:rPr lang="en-US" smtClean="0"/>
              <a:t>Từ 2010, số quán cafes và doanh số bán lẻ giảm nhưng số cửa hàng chủ yếu cà phê tăng mạnh</a:t>
            </a:r>
          </a:p>
          <a:p>
            <a:pPr lvl="0"/>
            <a:r>
              <a:rPr lang="en-US" smtClean="0"/>
              <a:t>UK: Số cửa hàng chủ yếu cà phê nhiều nhất và doanh số bán lẻ cà phê cao nhất</a:t>
            </a:r>
          </a:p>
          <a:p>
            <a:pPr lvl="0"/>
            <a:r>
              <a:rPr lang="en-US" smtClean="0"/>
              <a:t>Italy: số quán cafés cao nhất, nhưng Spain: doanh số bán lẻ của quán cà phê cao nhất</a:t>
            </a:r>
          </a:p>
          <a:p>
            <a:pPr>
              <a:buNone/>
            </a:pPr>
            <a:endParaRPr lang="en-US" smtClean="0"/>
          </a:p>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smtClean="0"/>
              <a:t>Thị trường Tây Âu 2017</a:t>
            </a:r>
            <a:endParaRPr lang="en-US" sz="3200" b="1"/>
          </a:p>
        </p:txBody>
      </p:sp>
      <p:sp>
        <p:nvSpPr>
          <p:cNvPr id="3" name="Content Placeholder 2"/>
          <p:cNvSpPr>
            <a:spLocks noGrp="1"/>
          </p:cNvSpPr>
          <p:nvPr>
            <p:ph idx="1"/>
          </p:nvPr>
        </p:nvSpPr>
        <p:spPr/>
        <p:txBody>
          <a:bodyPr/>
          <a:lstStyle/>
          <a:p>
            <a:pPr>
              <a:buNone/>
            </a:pPr>
            <a:r>
              <a:rPr lang="en-US" b="1" u="sng" smtClean="0"/>
              <a:t>Doanh số bán lẻ quán Cafés</a:t>
            </a:r>
            <a:endParaRPr lang="en-US" smtClean="0"/>
          </a:p>
          <a:p>
            <a:pPr lvl="0"/>
            <a:r>
              <a:rPr lang="en-US" smtClean="0"/>
              <a:t>Tổng doanh số bán lẻ quán cafés €45.8 tỉ</a:t>
            </a:r>
          </a:p>
          <a:p>
            <a:pPr lvl="0"/>
            <a:r>
              <a:rPr lang="en-US" smtClean="0"/>
              <a:t>Từ 2010, doanh số bán lẻ quán cafés  giảm 17%.</a:t>
            </a:r>
          </a:p>
          <a:p>
            <a:pPr lvl="0"/>
            <a:r>
              <a:rPr lang="en-US" smtClean="0"/>
              <a:t>Spain, Italy và Greece:  dẫn đầu doanh số bán lẻ quán cafés (22%, 16%, and 12%).</a:t>
            </a:r>
          </a:p>
          <a:p>
            <a:r>
              <a:rPr lang="en-US" smtClean="0"/>
              <a:t>Sweden, Denmark and Norway: doanh số bán lẻ quán cafés tăng cao nhất từ 2010</a:t>
            </a: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3482</TotalTime>
  <Words>1144</Words>
  <Application>Microsoft Office PowerPoint</Application>
  <PresentationFormat>On-screen Show (4:3)</PresentationFormat>
  <Paragraphs>160</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THỊ TRƯỜNG CÀ PHÊ ĐẶC SẢN</vt:lpstr>
      <vt:lpstr>Định nghĩa</vt:lpstr>
      <vt:lpstr>Định nghĩa CPĐS</vt:lpstr>
      <vt:lpstr>Khác biệt chính giữa CPĐS và CP thông thường</vt:lpstr>
      <vt:lpstr>So sánh mô hình kinh doanh CPĐS và CPTT</vt:lpstr>
      <vt:lpstr>Thị trường Mỹ</vt:lpstr>
      <vt:lpstr>Slide 7</vt:lpstr>
      <vt:lpstr>Thị trường Tây Âu 2017</vt:lpstr>
      <vt:lpstr>Thị trường Tây Âu 2017</vt:lpstr>
      <vt:lpstr>Thị trường Tây Âu 2017</vt:lpstr>
      <vt:lpstr>Slide 11</vt:lpstr>
      <vt:lpstr>Slide 12</vt:lpstr>
      <vt:lpstr>Thị trường Nhật Bản</vt:lpstr>
      <vt:lpstr>Cơ hội cho Robusta đặc sản</vt:lpstr>
      <vt:lpstr> Các thách thức trong chế biến                              và bảo đảm chất lượng CPĐS  </vt:lpstr>
      <vt:lpstr>Các xu hướng của thị trường cà phê</vt:lpstr>
      <vt:lpstr>Khuyến cáo</vt:lpstr>
      <vt:lpstr>Cà phê đặc sản ở VN</vt:lpstr>
      <vt:lpstr>Làm sao để phát triển CPĐS tại Việt Nam?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THỊ TRƯỜNG CÀ PHÊ ĐẶC SẢN</dc:title>
  <dc:creator>USER</dc:creator>
  <cp:lastModifiedBy>USER</cp:lastModifiedBy>
  <cp:revision>31</cp:revision>
  <dcterms:created xsi:type="dcterms:W3CDTF">2018-06-07T04:19:49Z</dcterms:created>
  <dcterms:modified xsi:type="dcterms:W3CDTF">2018-06-27T14:17:18Z</dcterms:modified>
</cp:coreProperties>
</file>